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1" r:id="rId3"/>
    <p:sldId id="272" r:id="rId4"/>
    <p:sldId id="266" r:id="rId5"/>
    <p:sldId id="264" r:id="rId6"/>
    <p:sldId id="269" r:id="rId7"/>
    <p:sldId id="265" r:id="rId8"/>
    <p:sldId id="267" r:id="rId9"/>
    <p:sldId id="257" r:id="rId10"/>
    <p:sldId id="258" r:id="rId11"/>
    <p:sldId id="259" r:id="rId12"/>
    <p:sldId id="262" r:id="rId13"/>
    <p:sldId id="268" r:id="rId14"/>
    <p:sldId id="275" r:id="rId15"/>
    <p:sldId id="260" r:id="rId16"/>
    <p:sldId id="273" r:id="rId17"/>
    <p:sldId id="261" r:id="rId18"/>
    <p:sldId id="274" r:id="rId19"/>
    <p:sldId id="276" r:id="rId20"/>
    <p:sldId id="263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164"/>
  </p:normalViewPr>
  <p:slideViewPr>
    <p:cSldViewPr snapToGrid="0" snapToObjects="1">
      <p:cViewPr varScale="1">
        <p:scale>
          <a:sx n="86" d="100"/>
          <a:sy n="86" d="100"/>
        </p:scale>
        <p:origin x="1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A0575-921B-E849-A46E-C1BC3356DC8D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AF8E2-06EA-184C-883A-E891CA951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8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Prospective study in </a:t>
            </a:r>
            <a:r>
              <a:rPr lang="en-US" dirty="0" err="1" smtClean="0"/>
              <a:t>norwegian</a:t>
            </a:r>
            <a:r>
              <a:rPr lang="en-US" baseline="0" dirty="0" smtClean="0"/>
              <a:t> adolescents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AF8E2-06EA-184C-883A-E891CA9513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9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7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5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5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9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9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1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66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5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7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57C4-DA42-4D44-95DF-CC7507883373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A2355-7A12-D94E-AB50-6D28F2A99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Obesity-Related Comorbidities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Diabetes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2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Regulation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6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1" y="1600201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44" y="376402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0" y="5454076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181" y="5492554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31" y="2461532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68990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90382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Uptake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28009" y="4922628"/>
            <a:ext cx="174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Storage </a:t>
            </a:r>
          </a:p>
          <a:p>
            <a:r>
              <a:rPr lang="en-US" dirty="0"/>
              <a:t>and Utilization</a:t>
            </a:r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5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reduces blood glucose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9670" cy="4351338"/>
          </a:xfrm>
        </p:spPr>
        <p:txBody>
          <a:bodyPr/>
          <a:lstStyle/>
          <a:p>
            <a:r>
              <a:rPr lang="en-US" dirty="0" smtClean="0"/>
              <a:t>Released by beta cells of the pancreas</a:t>
            </a:r>
          </a:p>
          <a:p>
            <a:r>
              <a:rPr lang="en-US" dirty="0" smtClean="0"/>
              <a:t>Removes glucose from the blood by stimulating uptake in fat and muscle</a:t>
            </a:r>
          </a:p>
          <a:p>
            <a:pPr lvl="1"/>
            <a:r>
              <a:rPr lang="en-US" dirty="0" smtClean="0"/>
              <a:t>Promotes fat storage</a:t>
            </a:r>
          </a:p>
          <a:p>
            <a:r>
              <a:rPr lang="en-US" dirty="0" smtClean="0"/>
              <a:t>Stops glucose production (gluconeogenesis) in the liver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36"/>
          <a:stretch/>
        </p:blipFill>
        <p:spPr>
          <a:xfrm>
            <a:off x="5817870" y="1538092"/>
            <a:ext cx="6170753" cy="46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2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is associated with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71010" cy="4351338"/>
          </a:xfrm>
        </p:spPr>
        <p:txBody>
          <a:bodyPr/>
          <a:lstStyle/>
          <a:p>
            <a:r>
              <a:rPr lang="en-US" dirty="0" smtClean="0"/>
              <a:t>Type 2 Diabetes is characterized by insulin resistance</a:t>
            </a:r>
          </a:p>
          <a:p>
            <a:pPr lvl="1"/>
            <a:r>
              <a:rPr lang="en-US" dirty="0" smtClean="0"/>
              <a:t>Muscle cannot take up glucose (after a meal)</a:t>
            </a:r>
          </a:p>
          <a:p>
            <a:pPr lvl="1"/>
            <a:r>
              <a:rPr lang="en-US" dirty="0" smtClean="0"/>
              <a:t>Liver does not stop producing glucose (while fed)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1308894"/>
            <a:ext cx="5147310" cy="4490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4520" y="1854359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Insulin-Stimulated glucose uptake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684520" y="5799551"/>
            <a:ext cx="619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DeFronzo</a:t>
            </a:r>
            <a:r>
              <a:rPr lang="en-US" dirty="0" smtClean="0">
                <a:effectLst/>
              </a:rPr>
              <a:t> RA. Lilly lecture 1987. The triumvirate: beta-cell, muscle, liver. A collusion responsible for NIDDM. Diabetes. 1988; 37: 667–87.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10.2337/diab.37.6.667.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28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is associated with hyperinsulinemia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809" y="1825625"/>
            <a:ext cx="562131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Nutritional overload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Protective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respond worse to insulin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insulin is secreted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more desensitized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insulin is secreted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beta cells cannot compensate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387"/>
          <a:stretch/>
        </p:blipFill>
        <p:spPr>
          <a:xfrm>
            <a:off x="715571" y="1936137"/>
            <a:ext cx="5380429" cy="41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7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Related Progression of Diabetes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940" y="1940560"/>
            <a:ext cx="635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Beta-Cell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612" y="1825625"/>
            <a:ext cx="4668187" cy="4351338"/>
          </a:xfrm>
        </p:spPr>
        <p:txBody>
          <a:bodyPr/>
          <a:lstStyle/>
          <a:p>
            <a:r>
              <a:rPr lang="en-US" dirty="0" smtClean="0"/>
              <a:t>Some individuals become very insulin resistant but do not become diabetic</a:t>
            </a:r>
          </a:p>
          <a:p>
            <a:pPr lvl="1"/>
            <a:r>
              <a:rPr lang="en-US" dirty="0" smtClean="0"/>
              <a:t>Excellent beta cell expansion</a:t>
            </a:r>
          </a:p>
          <a:p>
            <a:pPr lvl="1"/>
            <a:r>
              <a:rPr lang="en-US" dirty="0" smtClean="0"/>
              <a:t>Very high insulin 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0846"/>
            <a:ext cx="495019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Varied progression from obesity to T2D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individual physiological factors that could alter the obesity-diabetes relationship?</a:t>
            </a:r>
          </a:p>
          <a:p>
            <a:pPr lvl="1"/>
            <a:r>
              <a:rPr lang="en-US" dirty="0" smtClean="0"/>
              <a:t>Could convert glucose to fat less efficiently</a:t>
            </a:r>
          </a:p>
          <a:p>
            <a:pPr lvl="1"/>
            <a:r>
              <a:rPr lang="en-US" dirty="0" smtClean="0"/>
              <a:t>How much fat they can store before developing peripheral insulin resistance</a:t>
            </a:r>
          </a:p>
          <a:p>
            <a:pPr lvl="1"/>
            <a:r>
              <a:rPr lang="en-US" dirty="0" smtClean="0"/>
              <a:t>Beta cells could keep increasing insulin production for longer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4223" y="2668249"/>
            <a:ext cx="10169577" cy="35087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5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Risk Factors for Obesity-Associated Diabetes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38" y="1690688"/>
            <a:ext cx="8261662" cy="451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as an emerging global health epidemic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903033" cy="4351338"/>
          </a:xfrm>
        </p:spPr>
        <p:txBody>
          <a:bodyPr/>
          <a:lstStyle/>
          <a:p>
            <a:r>
              <a:rPr lang="en-US" dirty="0" smtClean="0"/>
              <a:t>442M in 2014</a:t>
            </a:r>
          </a:p>
          <a:p>
            <a:r>
              <a:rPr lang="en-US" dirty="0" smtClean="0"/>
              <a:t>4 fold increase since 1980</a:t>
            </a:r>
          </a:p>
          <a:p>
            <a:r>
              <a:rPr lang="en-US" dirty="0" smtClean="0"/>
              <a:t>Three reasons</a:t>
            </a:r>
          </a:p>
          <a:p>
            <a:pPr lvl="1"/>
            <a:r>
              <a:rPr lang="en-US" dirty="0" smtClean="0"/>
              <a:t>Large populations</a:t>
            </a:r>
          </a:p>
          <a:p>
            <a:pPr lvl="1"/>
            <a:r>
              <a:rPr lang="en-US" dirty="0" smtClean="0"/>
              <a:t>Increasing obesity</a:t>
            </a:r>
          </a:p>
          <a:p>
            <a:pPr lvl="1"/>
            <a:r>
              <a:rPr lang="en-US" dirty="0" smtClean="0"/>
              <a:t>Higher risk at lower obesity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7906"/>
            <a:ext cx="5638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Midterm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was 87%</a:t>
            </a:r>
          </a:p>
          <a:p>
            <a:r>
              <a:rPr lang="en-US" dirty="0" smtClean="0"/>
              <a:t>If </a:t>
            </a:r>
            <a:r>
              <a:rPr lang="en-US" dirty="0"/>
              <a:t>there is an calculation error let </a:t>
            </a:r>
            <a:r>
              <a:rPr lang="en-US" dirty="0" smtClean="0"/>
              <a:t>Sam know </a:t>
            </a:r>
            <a:r>
              <a:rPr lang="en-US" dirty="0"/>
              <a:t>by email and </a:t>
            </a:r>
            <a:r>
              <a:rPr lang="en-US" dirty="0" smtClean="0"/>
              <a:t>she will arrange recalculating it.</a:t>
            </a:r>
            <a:endParaRPr lang="en-US" dirty="0"/>
          </a:p>
          <a:p>
            <a:r>
              <a:rPr lang="en-US" dirty="0"/>
              <a:t>If you think you deserve more points on a question</a:t>
            </a:r>
          </a:p>
          <a:p>
            <a:pPr lvl="1"/>
            <a:r>
              <a:rPr lang="en-US" dirty="0"/>
              <a:t>Write a brief note explaining why</a:t>
            </a:r>
          </a:p>
          <a:p>
            <a:pPr lvl="1"/>
            <a:r>
              <a:rPr lang="en-US" dirty="0"/>
              <a:t>Email </a:t>
            </a:r>
            <a:r>
              <a:rPr lang="en-US" dirty="0" smtClean="0"/>
              <a:t>Sam by </a:t>
            </a:r>
            <a:r>
              <a:rPr lang="en-US" b="1" u="sng" dirty="0"/>
              <a:t>next </a:t>
            </a:r>
            <a:r>
              <a:rPr lang="en-US" b="1" u="sng" dirty="0" smtClean="0"/>
              <a:t>Thursday</a:t>
            </a:r>
            <a:r>
              <a:rPr lang="en-US" dirty="0" smtClean="0"/>
              <a:t> and give her your exam</a:t>
            </a:r>
            <a:endParaRPr lang="en-US" b="1" u="sng" dirty="0"/>
          </a:p>
          <a:p>
            <a:pPr lvl="1"/>
            <a:r>
              <a:rPr lang="en-US" b="1" u="sng" dirty="0"/>
              <a:t>Your entire exam will be re-graded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 smtClean="0"/>
              <a:t>Ethnic Differences in the BMI-Diabetes Relationship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40" y="1816418"/>
            <a:ext cx="5726430" cy="350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7340" y="5795010"/>
            <a:ext cx="8682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Chiu </a:t>
            </a:r>
            <a:r>
              <a:rPr lang="en-US" dirty="0" smtClean="0">
                <a:effectLst/>
              </a:rPr>
              <a:t>M, Austin PC, Manuel DG, Shah BR, </a:t>
            </a:r>
            <a:r>
              <a:rPr lang="en-US" dirty="0" err="1" smtClean="0">
                <a:effectLst/>
              </a:rPr>
              <a:t>Tu</a:t>
            </a:r>
            <a:r>
              <a:rPr lang="en-US" dirty="0" smtClean="0">
                <a:effectLst/>
              </a:rPr>
              <a:t> J V. Deriving ethnic-specific BMI cutoff points for assessing diabetes risk. Diabetes Care. 2011; 34: 1741–8.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10.2337/dc10-2300.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relationships between obesity and all-cause mortality</a:t>
            </a:r>
          </a:p>
          <a:p>
            <a:r>
              <a:rPr lang="en-US" dirty="0" smtClean="0"/>
              <a:t>Explain how age modified obesity-associated disease risks</a:t>
            </a:r>
          </a:p>
          <a:p>
            <a:r>
              <a:rPr lang="en-US" dirty="0" smtClean="0"/>
              <a:t>Describe the normal physiology of glucose regulation, including the key roles of pancreas, muscle, liver and adipose tissues</a:t>
            </a:r>
          </a:p>
          <a:p>
            <a:r>
              <a:rPr lang="en-US" dirty="0" smtClean="0"/>
              <a:t>Describe the progression of obesity-associated type 2 diabetes including the pathophysiology of these changes</a:t>
            </a:r>
          </a:p>
          <a:p>
            <a:r>
              <a:rPr lang="en-US" dirty="0" smtClean="0"/>
              <a:t>Apply your knowledge of glucose homeostasis to explain how individuals may progress towards type 2 diabetes differently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1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Related Conditions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relationships between obesity and all-cause mortality</a:t>
            </a:r>
          </a:p>
          <a:p>
            <a:r>
              <a:rPr lang="en-US" dirty="0" smtClean="0"/>
              <a:t>Explain how age modified obesity-associated disease risks</a:t>
            </a:r>
          </a:p>
          <a:p>
            <a:r>
              <a:rPr lang="en-US" dirty="0" smtClean="0"/>
              <a:t>Describe the normal physiology of glucose regulation, including the key roles of pancreas, muscle, liver and adipose tissues</a:t>
            </a:r>
          </a:p>
          <a:p>
            <a:r>
              <a:rPr lang="en-US" dirty="0" smtClean="0"/>
              <a:t>Describe the progression of obesity-associated type 2 diabetes including the pathophysiology of these changes</a:t>
            </a:r>
          </a:p>
          <a:p>
            <a:r>
              <a:rPr lang="en-US" dirty="0" smtClean="0"/>
              <a:t>Apply your knowledge of glucose homeostasis to explain how individuals may progress towards type 2 diabetes differently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All-Cause Mortality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98658" y="1825625"/>
            <a:ext cx="3655142" cy="4351338"/>
          </a:xfrm>
        </p:spPr>
        <p:txBody>
          <a:bodyPr/>
          <a:lstStyle/>
          <a:p>
            <a:r>
              <a:rPr lang="en-US" dirty="0" smtClean="0"/>
              <a:t>Similar effects for males</a:t>
            </a:r>
          </a:p>
          <a:p>
            <a:r>
              <a:rPr lang="en-US" dirty="0" smtClean="0"/>
              <a:t>Increased risk at low and high BMI</a:t>
            </a:r>
          </a:p>
          <a:p>
            <a:r>
              <a:rPr lang="en-US" dirty="0" smtClean="0"/>
              <a:t>More overall risk with younger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78" y="1307131"/>
            <a:ext cx="6687902" cy="5550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9550" y="4769525"/>
            <a:ext cx="4267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Adams </a:t>
            </a:r>
            <a:r>
              <a:rPr lang="en-US" dirty="0" smtClean="0">
                <a:effectLst/>
              </a:rPr>
              <a:t>KF, </a:t>
            </a:r>
            <a:r>
              <a:rPr lang="en-US" dirty="0" err="1" smtClean="0">
                <a:effectLst/>
              </a:rPr>
              <a:t>Schatzkin</a:t>
            </a:r>
            <a:r>
              <a:rPr lang="en-US" dirty="0" smtClean="0">
                <a:effectLst/>
              </a:rPr>
              <a:t> A, Harris TB, </a:t>
            </a:r>
            <a:r>
              <a:rPr lang="en-US" dirty="0" err="1" smtClean="0">
                <a:effectLst/>
              </a:rPr>
              <a:t>Kipnis</a:t>
            </a:r>
            <a:r>
              <a:rPr lang="en-US" dirty="0" smtClean="0">
                <a:effectLst/>
              </a:rPr>
              <a:t> V, </a:t>
            </a:r>
            <a:r>
              <a:rPr lang="en-US" dirty="0" err="1" smtClean="0">
                <a:effectLst/>
              </a:rPr>
              <a:t>Mouw</a:t>
            </a:r>
            <a:r>
              <a:rPr lang="en-US" dirty="0" smtClean="0">
                <a:effectLst/>
              </a:rPr>
              <a:t> T, Ballard-</a:t>
            </a:r>
            <a:r>
              <a:rPr lang="en-US" dirty="0" err="1" smtClean="0">
                <a:effectLst/>
              </a:rPr>
              <a:t>Barbash</a:t>
            </a:r>
            <a:r>
              <a:rPr lang="en-US" dirty="0" smtClean="0">
                <a:effectLst/>
              </a:rPr>
              <a:t> R, Hollenbeck A, </a:t>
            </a:r>
            <a:r>
              <a:rPr lang="en-US" dirty="0" err="1" smtClean="0">
                <a:effectLst/>
              </a:rPr>
              <a:t>Leitzmann</a:t>
            </a:r>
            <a:r>
              <a:rPr lang="en-US" dirty="0" smtClean="0">
                <a:effectLst/>
              </a:rPr>
              <a:t> MF. Overweight, Obesity, and Mortality in a Large Prospective Cohort of Persons 50 to 71 Years Old.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2006; 355: 763–78.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10.1056/NEJMoa055643.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Obesity-Related Causes of Death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511"/>
          <a:stretch/>
        </p:blipFill>
        <p:spPr>
          <a:xfrm>
            <a:off x="1" y="1766729"/>
            <a:ext cx="5186472" cy="3365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73" y="1543050"/>
            <a:ext cx="4243277" cy="5237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2294" y="4446270"/>
            <a:ext cx="3144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2002 data</a:t>
            </a:r>
          </a:p>
          <a:p>
            <a:r>
              <a:rPr lang="en-US" dirty="0" err="1" smtClean="0">
                <a:effectLst/>
              </a:rPr>
              <a:t>Flegal</a:t>
            </a:r>
            <a:r>
              <a:rPr lang="en-US" dirty="0" smtClean="0">
                <a:effectLst/>
              </a:rPr>
              <a:t> KM, </a:t>
            </a:r>
            <a:r>
              <a:rPr lang="en-US" dirty="0" err="1" smtClean="0">
                <a:effectLst/>
              </a:rPr>
              <a:t>Graubard</a:t>
            </a:r>
            <a:r>
              <a:rPr lang="en-US" dirty="0" smtClean="0">
                <a:effectLst/>
              </a:rPr>
              <a:t> BI, Williamson DF, Gail MH. Cause-Specific Excess Deaths Associated With Underweight, Overweight, and Obesity. Jama. 2007; 298: 2028.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10.1001/jama.298.17.2028.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Childhood obesity relative risks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04734" y="1825625"/>
            <a:ext cx="4796853" cy="4351338"/>
          </a:xfrm>
        </p:spPr>
        <p:txBody>
          <a:bodyPr/>
          <a:lstStyle/>
          <a:p>
            <a:r>
              <a:rPr lang="en-US" dirty="0" smtClean="0"/>
              <a:t>Relative Risk of death from all causes compared to normal </a:t>
            </a:r>
            <a:r>
              <a:rPr lang="en-US" smtClean="0"/>
              <a:t>weight adolescents:</a:t>
            </a:r>
            <a:endParaRPr lang="en-US" dirty="0" smtClean="0"/>
          </a:p>
          <a:p>
            <a:pPr lvl="1"/>
            <a:r>
              <a:rPr lang="en-US" dirty="0" smtClean="0"/>
              <a:t> 1.4-2.0X</a:t>
            </a:r>
          </a:p>
          <a:p>
            <a:r>
              <a:rPr lang="en-US" dirty="0" smtClean="0"/>
              <a:t>Why might these risks be higher than adult onset obesity?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1007148"/>
              </p:ext>
            </p:extLst>
          </p:nvPr>
        </p:nvGraphicFramePr>
        <p:xfrm>
          <a:off x="5576340" y="1825623"/>
          <a:ext cx="5777460" cy="430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730"/>
                <a:gridCol w="2888730"/>
              </a:tblGrid>
              <a:tr h="66818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Disease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Adolescent Obesity</a:t>
                      </a:r>
                      <a:endParaRPr lang="en-US" sz="3200" dirty="0"/>
                    </a:p>
                  </a:txBody>
                  <a:tcPr/>
                </a:tc>
              </a:tr>
              <a:tr h="750187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Adult</a:t>
                      </a:r>
                      <a:r>
                        <a:rPr lang="en-US" sz="3200" baseline="0" dirty="0" smtClean="0"/>
                        <a:t> Obesity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1.4-2.8X</a:t>
                      </a:r>
                      <a:endParaRPr lang="en-US" sz="3200" dirty="0"/>
                    </a:p>
                  </a:txBody>
                  <a:tcPr/>
                </a:tc>
              </a:tr>
              <a:tr h="115330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Cardiovascular</a:t>
                      </a:r>
                      <a:r>
                        <a:rPr lang="en-US" sz="3200" baseline="0" dirty="0" smtClean="0"/>
                        <a:t> Disease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2.0-5.1X</a:t>
                      </a:r>
                      <a:endParaRPr lang="en-US" sz="3200" dirty="0"/>
                    </a:p>
                  </a:txBody>
                  <a:tcPr/>
                </a:tc>
              </a:tr>
              <a:tr h="66818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Diabetes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1.9-2.6X</a:t>
                      </a:r>
                      <a:endParaRPr lang="en-US" sz="3200" dirty="0"/>
                    </a:p>
                  </a:txBody>
                  <a:tcPr/>
                </a:tc>
              </a:tr>
              <a:tr h="66818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NAFLD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1.3X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2 Diabetes and Obesity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00950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7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CDC, 2010</a:t>
            </a:r>
          </a:p>
        </p:txBody>
      </p:sp>
    </p:spTree>
    <p:extLst>
      <p:ext uri="{BB962C8B-B14F-4D97-AF65-F5344CB8AC3E}">
        <p14:creationId xmlns:p14="http://schemas.microsoft.com/office/powerpoint/2010/main" val="8958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808</Words>
  <Application>Microsoft Macintosh PowerPoint</Application>
  <PresentationFormat>Widescreen</PresentationFormat>
  <Paragraphs>105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Obesity-Related Comorbidities</vt:lpstr>
      <vt:lpstr>Midterm </vt:lpstr>
      <vt:lpstr>Obesity Related Conditions</vt:lpstr>
      <vt:lpstr>Learning Objectives</vt:lpstr>
      <vt:lpstr>Obesity and All-Cause Mortality</vt:lpstr>
      <vt:lpstr>Obesity-Related Causes of Death</vt:lpstr>
      <vt:lpstr>Childhood obesity relative risks</vt:lpstr>
      <vt:lpstr>Type 2 Diabetes and Obesity</vt:lpstr>
      <vt:lpstr>Diabetes in the United States</vt:lpstr>
      <vt:lpstr>Glucose Regulation</vt:lpstr>
      <vt:lpstr>Regulation of Blood Glucose Levels</vt:lpstr>
      <vt:lpstr>Insulin reduces blood glucose</vt:lpstr>
      <vt:lpstr>Obesity is associated with insulin resistance</vt:lpstr>
      <vt:lpstr>Obesity is associated with hyperinsulinemia</vt:lpstr>
      <vt:lpstr>Obesity Related Progression of Diabetes</vt:lpstr>
      <vt:lpstr>Pancreatic Beta-Cell Expansion</vt:lpstr>
      <vt:lpstr>Varied progression from obesity to T2D</vt:lpstr>
      <vt:lpstr>Genetic Risk Factors for Obesity-Associated Diabetes</vt:lpstr>
      <vt:lpstr>Diabetes as an emerging global health epidemic</vt:lpstr>
      <vt:lpstr>Ethnic Differences in the BMI-Diabetes Relationship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Obesity-Related Comorbidities</dc:title>
  <dc:creator>Dave Bridges</dc:creator>
  <cp:lastModifiedBy>Dave Bridges</cp:lastModifiedBy>
  <cp:revision>19</cp:revision>
  <dcterms:created xsi:type="dcterms:W3CDTF">2017-10-14T15:34:57Z</dcterms:created>
  <dcterms:modified xsi:type="dcterms:W3CDTF">2017-10-18T23:45:02Z</dcterms:modified>
</cp:coreProperties>
</file>